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</p:sldMasterIdLst>
  <p:notesMasterIdLst>
    <p:notesMasterId r:id="rId27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73421101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73421101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73421101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73421101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734211019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734211019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34211019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734211019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734211019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734211019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73421101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73421101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734211019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734211019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734211019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734211019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73421101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73421101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734211019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734211019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734211019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734211019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734211019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734211019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34211019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34211019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734211019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734211019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73421101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73421101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734211019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734211019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734211019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734211019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hift.com/container-platform/latest/welcome/index.html" TargetMode="External"/><Relationship Id="rId7" Type="http://schemas.openxmlformats.org/officeDocument/2006/relationships/hyperlink" Target="https://argoproj.github.io/argo-c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jenkins.io/" TargetMode="External"/><Relationship Id="rId5" Type="http://schemas.openxmlformats.org/officeDocument/2006/relationships/hyperlink" Target="https://www.sonatype.com/nexus-repository-sonatype" TargetMode="External"/><Relationship Id="rId4" Type="http://schemas.openxmlformats.org/officeDocument/2006/relationships/hyperlink" Target="https://about.gitlab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brorlandi.github.io/StarWarsIntroCreator/#!/ALB6cu2iF56pHpC5NNZ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DevOps Culture and Practice Enablement </a:t>
            </a:r>
            <a:endParaRPr sz="420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Exercise 1 - Introduction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50" y="723382"/>
            <a:ext cx="8006051" cy="343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Completed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50" y="442001"/>
            <a:ext cx="7627551" cy="40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30" name="Google Shape;330;p5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Workspace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304800"/>
            <a:ext cx="8003804" cy="43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1012500" y="-6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Overview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44" name="Google Shape;344;p53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Exercise Introduction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25" y="395250"/>
            <a:ext cx="8065352" cy="419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Picture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Objectives</a:t>
            </a:r>
            <a:endParaRPr/>
          </a:p>
        </p:txBody>
      </p:sp>
      <p:sp>
        <p:nvSpPr>
          <p:cNvPr id="359" name="Google Shape;359;p55"/>
          <p:cNvSpPr txBox="1"/>
          <p:nvPr/>
        </p:nvSpPr>
        <p:spPr>
          <a:xfrm>
            <a:off x="1196925" y="868025"/>
            <a:ext cx="7062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Setup CodeReady Workspace and OpenShift environment including user accounts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Access CodeReady/Che Workspace for hands-on technical exercises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initial automation environment with Configuration-as-Code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Building initial foundation tooling to facilitate deployment and lifecycle management of a custom application which can be automated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Project Namespaces for: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CI/CD Tooling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Development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Test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an Infrastructure-as-Code environment for a sample DevOps deployment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5" name="Google Shape;365;p5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Frameworks Used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985800" y="63955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Openshift Container Platform</a:t>
            </a:r>
            <a:r>
              <a:rPr lang="en" dirty="0"/>
              <a:t> </a:t>
            </a:r>
            <a:r>
              <a:rPr lang="en" dirty="0">
                <a:solidFill>
                  <a:srgbClr val="34495E"/>
                </a:solidFill>
              </a:rPr>
              <a:t>- Red Hat's private, on-premise cloud application deployment and hosting platform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GitLab</a:t>
            </a:r>
            <a:r>
              <a:rPr lang="en" dirty="0">
                <a:solidFill>
                  <a:srgbClr val="34495E"/>
                </a:solidFill>
              </a:rPr>
              <a:t> - Community driven Git server now with integrated DevOps Toolchain.</a:t>
            </a:r>
            <a:endParaRPr dirty="0"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Nexus</a:t>
            </a:r>
            <a:r>
              <a:rPr lang="en" dirty="0">
                <a:solidFill>
                  <a:srgbClr val="34495E"/>
                </a:solidFill>
              </a:rPr>
              <a:t> - Repository manager for storing lots of application types. Can also host </a:t>
            </a:r>
            <a:r>
              <a:rPr lang="en" dirty="0" err="1">
                <a:solidFill>
                  <a:srgbClr val="34495E"/>
                </a:solidFill>
                <a:highlight>
                  <a:srgbClr val="F9F9F9"/>
                </a:highlight>
              </a:rPr>
              <a:t>npm</a:t>
            </a:r>
            <a:r>
              <a:rPr lang="en" dirty="0">
                <a:solidFill>
                  <a:srgbClr val="34495E"/>
                </a:solidFill>
              </a:rPr>
              <a:t> and </a:t>
            </a:r>
            <a:r>
              <a:rPr lang="en" dirty="0">
                <a:solidFill>
                  <a:srgbClr val="34495E"/>
                </a:solidFill>
                <a:highlight>
                  <a:srgbClr val="F9F9F9"/>
                </a:highlight>
              </a:rPr>
              <a:t>Docker</a:t>
            </a:r>
            <a:r>
              <a:rPr lang="en" dirty="0">
                <a:solidFill>
                  <a:srgbClr val="34495E"/>
                </a:solidFill>
              </a:rPr>
              <a:t> registries.</a:t>
            </a:r>
            <a:endParaRPr dirty="0"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Jenkins</a:t>
            </a:r>
            <a:r>
              <a:rPr lang="en" dirty="0">
                <a:solidFill>
                  <a:srgbClr val="34495E"/>
                </a:solidFill>
              </a:rPr>
              <a:t> - </a:t>
            </a:r>
            <a:r>
              <a:rPr lang="en" dirty="0" err="1">
                <a:solidFill>
                  <a:srgbClr val="34495E"/>
                </a:solidFill>
              </a:rPr>
              <a:t>OpenSource</a:t>
            </a:r>
            <a:r>
              <a:rPr lang="en" dirty="0">
                <a:solidFill>
                  <a:srgbClr val="34495E"/>
                </a:solidFill>
              </a:rPr>
              <a:t> Build automation server. Highly </a:t>
            </a:r>
            <a:r>
              <a:rPr lang="en" dirty="0" err="1">
                <a:solidFill>
                  <a:srgbClr val="34495E"/>
                </a:solidFill>
              </a:rPr>
              <a:t>customisable</a:t>
            </a:r>
            <a:r>
              <a:rPr lang="en" dirty="0">
                <a:solidFill>
                  <a:srgbClr val="34495E"/>
                </a:solidFill>
              </a:rPr>
              <a:t> with plugins.</a:t>
            </a:r>
            <a:endParaRPr dirty="0">
              <a:solidFill>
                <a:srgbClr val="34495E"/>
              </a:solidFill>
            </a:endParaRPr>
          </a:p>
          <a:p>
            <a:pPr marL="457200" lvl="0" indent="-317500">
              <a:lnSpc>
                <a:spcPct val="150000"/>
              </a:lnSpc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</a:rPr>
              <a:t>Helm</a:t>
            </a:r>
            <a:r>
              <a:rPr lang="en" dirty="0">
                <a:solidFill>
                  <a:srgbClr val="34495E"/>
                </a:solidFill>
              </a:rPr>
              <a:t> - </a:t>
            </a:r>
            <a:r>
              <a:rPr lang="en-US" dirty="0"/>
              <a:t>Helps us to define, install, and upgrade Kubernetes application.</a:t>
            </a:r>
            <a:endParaRPr lang="en-US" dirty="0">
              <a:solidFill>
                <a:srgbClr val="34495E"/>
              </a:solidFill>
            </a:endParaRPr>
          </a:p>
          <a:p>
            <a:pPr marL="457200" lvl="0" indent="-317500">
              <a:lnSpc>
                <a:spcPct val="150000"/>
              </a:lnSpc>
              <a:buClr>
                <a:srgbClr val="34495E"/>
              </a:buClr>
              <a:buSzPts val="1400"/>
              <a:buChar char="●"/>
            </a:pPr>
            <a:r>
              <a:rPr lang="en-US" dirty="0">
                <a:hlinkClick r:id="rId7"/>
              </a:rPr>
              <a:t>ArgoCD</a:t>
            </a:r>
            <a:r>
              <a:rPr lang="en-US" dirty="0"/>
              <a:t> </a:t>
            </a:r>
            <a:r>
              <a:rPr lang="en-US" dirty="0">
                <a:solidFill>
                  <a:srgbClr val="34495E"/>
                </a:solidFill>
              </a:rPr>
              <a:t> - </a:t>
            </a:r>
            <a:r>
              <a:rPr lang="en-US" dirty="0"/>
              <a:t>A controller which continuously monitors application and compare the current state against the desired</a:t>
            </a:r>
            <a:r>
              <a:rPr lang="en-US" dirty="0">
                <a:solidFill>
                  <a:srgbClr val="34495E"/>
                </a:solidFill>
              </a:rPr>
              <a:t>.</a:t>
            </a:r>
            <a:endParaRPr lang="en-US" dirty="0"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Steps (10,000’ View)</a:t>
            </a:r>
            <a:endParaRPr/>
          </a:p>
        </p:txBody>
      </p:sp>
      <p:sp>
        <p:nvSpPr>
          <p:cNvPr id="373" name="Google Shape;373;p57"/>
          <p:cNvSpPr txBox="1"/>
          <p:nvPr/>
        </p:nvSpPr>
        <p:spPr>
          <a:xfrm>
            <a:off x="761350" y="64260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Clone the repo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https://github.com/rht-labs/enablement-ci-cd</a:t>
            </a:r>
            <a:r>
              <a:rPr lang="en" sz="1150">
                <a:solidFill>
                  <a:srgbClr val="34495E"/>
                </a:solidFill>
              </a:rPr>
              <a:t> which contains the scaffold of the project. </a:t>
            </a:r>
            <a:r>
              <a:rPr lang="en" sz="1150" i="1">
                <a:solidFill>
                  <a:srgbClr val="EE0000"/>
                </a:solidFill>
              </a:rPr>
              <a:t>(Already completed for you as part of CodeReady Workspace)</a:t>
            </a:r>
            <a:endParaRPr sz="1150" i="1">
              <a:solidFill>
                <a:srgbClr val="EE0000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Create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,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&lt;your-name&gt;-dev</a:t>
            </a:r>
            <a:r>
              <a:rPr lang="en" sz="1150">
                <a:solidFill>
                  <a:srgbClr val="34495E"/>
                </a:solidFill>
              </a:rPr>
              <a:t> and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&lt;your-name&gt;-test</a:t>
            </a:r>
            <a:r>
              <a:rPr lang="en" sz="1150">
                <a:solidFill>
                  <a:srgbClr val="34495E"/>
                </a:solidFill>
              </a:rPr>
              <a:t> project namespaces using the inventory and run them with the OpenShift Applier to populate the cluster.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Use the templates provided to create build and deployment configs in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 project to be leveraged throughout the rest of the guided exercises.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Nexus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GitLab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Jenkins (using an s2i to pre-configure jenkins)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Commit your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enablement-ci-cd</a:t>
            </a:r>
            <a:r>
              <a:rPr lang="en" sz="1150">
                <a:solidFill>
                  <a:srgbClr val="34495E"/>
                </a:solidFill>
              </a:rPr>
              <a:t> repository to the GitLab Instance you've created.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Burn it all down and re-apply your inventory proving config-as-code works.</a:t>
            </a:r>
            <a:endParaRPr sz="1150">
              <a:solidFill>
                <a:srgbClr val="34495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280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204899"/>
            <a:ext cx="7340750" cy="36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8"/>
          <p:cNvSpPr txBox="1"/>
          <p:nvPr/>
        </p:nvSpPr>
        <p:spPr>
          <a:xfrm>
            <a:off x="3249125" y="3907600"/>
            <a:ext cx="3387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Exercise 1 - Introduction Crawl</a:t>
            </a:r>
            <a:endParaRPr sz="1300">
              <a:solidFill>
                <a:srgbClr val="5E5E5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Lab Setup and Access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How to setup your account and access </a:t>
            </a:r>
            <a:r>
              <a:rPr lang="en" sz="12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Workspaces and the OpenShift Environment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 Workspaces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Accessing and understanding </a:t>
            </a:r>
            <a:r>
              <a:rPr lang="en" sz="1200" dirty="0" err="1"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 Workspaces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Exercise Introduction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Introduction to the technical exercise and what is to be accomplished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Hands-On Exercises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Jenkins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Nexus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Gitlab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ArgoCD</a:t>
            </a:r>
            <a:endParaRPr lang="en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OpenShift / HELM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Eclipse Che (</a:t>
            </a:r>
            <a:r>
              <a:rPr lang="en" sz="12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Workspace)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86" name="Google Shape;386;p59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9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>
            <a:spLocks noGrp="1"/>
          </p:cNvSpPr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What is this exercise about?</a:t>
            </a:r>
            <a:endParaRPr sz="2200" b="1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0"/>
          <p:cNvSpPr txBox="1"/>
          <p:nvPr/>
        </p:nvSpPr>
        <p:spPr>
          <a:xfrm>
            <a:off x="455552" y="1112025"/>
            <a:ext cx="8232900" cy="301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 dirty="0">
                <a:solidFill>
                  <a:srgbClr val="858585"/>
                </a:solidFill>
              </a:rPr>
              <a:t>This exercise is all about automation and </a:t>
            </a:r>
            <a:r>
              <a:rPr lang="en" sz="1200" b="1" dirty="0">
                <a:solidFill>
                  <a:srgbClr val="858585"/>
                </a:solidFill>
              </a:rPr>
              <a:t>configuration-as-code</a:t>
            </a:r>
            <a:r>
              <a:rPr lang="en" sz="1200" dirty="0">
                <a:solidFill>
                  <a:srgbClr val="858585"/>
                </a:solidFill>
              </a:rPr>
              <a:t>.</a:t>
            </a:r>
            <a:endParaRPr sz="1200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58585"/>
              </a:solidFill>
            </a:endParaRPr>
          </a:p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 dirty="0">
                <a:solidFill>
                  <a:srgbClr val="858585"/>
                </a:solidFill>
              </a:rPr>
              <a:t>This exercise is aimed at the creation of the supporting tooling that will be used to support the rest of the exercises </a:t>
            </a:r>
            <a:r>
              <a:rPr lang="en" sz="1200" b="1" u="sng" dirty="0">
                <a:solidFill>
                  <a:srgbClr val="858585"/>
                </a:solidFill>
              </a:rPr>
              <a:t>using code.</a:t>
            </a:r>
            <a:r>
              <a:rPr lang="en" sz="1200" dirty="0">
                <a:solidFill>
                  <a:srgbClr val="858585"/>
                </a:solidFill>
              </a:rPr>
              <a:t> </a:t>
            </a:r>
            <a:endParaRPr sz="1200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58585"/>
              </a:solidFill>
            </a:endParaRPr>
          </a:p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 dirty="0">
                <a:solidFill>
                  <a:srgbClr val="858585"/>
                </a:solidFill>
              </a:rPr>
              <a:t>The high level goal is to create a collection of project namespaces and populate them with Git, Jenkins &amp; Nexus </a:t>
            </a:r>
            <a:r>
              <a:rPr lang="en" sz="1200" b="1" u="sng" dirty="0">
                <a:solidFill>
                  <a:srgbClr val="858585"/>
                </a:solidFill>
              </a:rPr>
              <a:t>using code.</a:t>
            </a:r>
            <a:endParaRPr sz="1200" b="1" u="sng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solidFill>
                <a:srgbClr val="858585"/>
              </a:solidFill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Char char="●"/>
            </a:pPr>
            <a:r>
              <a:rPr lang="en" sz="1200" dirty="0">
                <a:solidFill>
                  <a:srgbClr val="858585"/>
                </a:solidFill>
              </a:rPr>
              <a:t>As a learner, you will be able to:</a:t>
            </a:r>
            <a:endParaRPr sz="1200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58585"/>
              </a:solidFill>
            </a:endParaRP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-US" sz="1200" dirty="0">
                <a:solidFill>
                  <a:srgbClr val="858585"/>
                </a:solidFill>
              </a:rPr>
              <a:t>Understand the benefits gained from </a:t>
            </a:r>
            <a:r>
              <a:rPr lang="en-US" sz="1200" dirty="0" err="1">
                <a:solidFill>
                  <a:srgbClr val="858585"/>
                </a:solidFill>
              </a:rPr>
              <a:t>GitOps</a:t>
            </a:r>
            <a:r>
              <a:rPr lang="en-US" sz="1200" dirty="0">
                <a:solidFill>
                  <a:srgbClr val="858585"/>
                </a:solidFill>
              </a:rPr>
              <a:t> approach</a:t>
            </a: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-US" sz="1200" dirty="0">
                <a:solidFill>
                  <a:srgbClr val="858585"/>
                </a:solidFill>
              </a:rPr>
              <a:t>Deploy helm charts manually</a:t>
            </a: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-US" sz="1200" dirty="0">
                <a:solidFill>
                  <a:srgbClr val="858585"/>
                </a:solidFill>
              </a:rPr>
              <a:t>Drive tool installations through </a:t>
            </a:r>
            <a:r>
              <a:rPr lang="en-US" sz="1200" dirty="0" err="1">
                <a:solidFill>
                  <a:srgbClr val="858585"/>
                </a:solidFill>
              </a:rPr>
              <a:t>GitOps</a:t>
            </a:r>
            <a:endParaRPr lang="en-US" dirty="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>
            <a:spLocks noGrp="1"/>
          </p:cNvSpPr>
          <p:nvPr>
            <p:ph type="title"/>
          </p:nvPr>
        </p:nvSpPr>
        <p:spPr>
          <a:xfrm>
            <a:off x="722450" y="303600"/>
            <a:ext cx="79902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Why is automation important and how does it help?</a:t>
            </a:r>
            <a:endParaRPr sz="2200" b="1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1"/>
          <p:cNvSpPr txBox="1"/>
          <p:nvPr/>
        </p:nvSpPr>
        <p:spPr>
          <a:xfrm>
            <a:off x="455552" y="1112025"/>
            <a:ext cx="8232900" cy="1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Assurance - Prevents unwanted config changes from people making arbitrary changes to environments. No more Snowflake servers!</a:t>
            </a:r>
            <a:endParaRPr>
              <a:solidFill>
                <a:schemeClr val="dk1"/>
              </a:solidFill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Traceability - Commiting </a:t>
            </a:r>
            <a:r>
              <a:rPr lang="en" b="1">
                <a:solidFill>
                  <a:schemeClr val="dk1"/>
                </a:solidFill>
              </a:rPr>
              <a:t>configuration-as-code</a:t>
            </a:r>
            <a:r>
              <a:rPr lang="en">
                <a:solidFill>
                  <a:schemeClr val="dk1"/>
                </a:solidFill>
              </a:rPr>
              <a:t> means a user has approved and changes can be tracked.</a:t>
            </a:r>
            <a:endParaRPr>
              <a:solidFill>
                <a:schemeClr val="dk1"/>
              </a:solidFill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Phoenix Server -  Burn it all to the ground and bring it back; exactly the way it was!</a:t>
            </a:r>
            <a:endParaRPr sz="1200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>
            <a:spLocks noGrp="1"/>
          </p:cNvSpPr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Hands-On Exercises</a:t>
            </a:r>
            <a:endParaRPr/>
          </a:p>
        </p:txBody>
      </p:sp>
      <p:sp>
        <p:nvSpPr>
          <p:cNvPr id="405" name="Google Shape;405;p62"/>
          <p:cNvSpPr txBox="1"/>
          <p:nvPr/>
        </p:nvSpPr>
        <p:spPr>
          <a:xfrm>
            <a:off x="2901581" y="1446300"/>
            <a:ext cx="30984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Infrastructure-as-Code (Gitlab)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Pipelines (Jenkins)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Containers and Orchestration (OpenShift)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Container Registries (Nexus)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Automation (Ansible)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Local development environment (CodeReady Workspace)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… and more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3363845" y="1029450"/>
            <a:ext cx="21741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Hands-On Activities</a:t>
            </a:r>
            <a:endParaRPr sz="1400" b="1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412" name="Google Shape;412;p63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13" name="Google Shape;413;p6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14" name="Google Shape;414;p63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Setup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061050" y="39138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CodeReady</a:t>
            </a:r>
            <a:r>
              <a:rPr lang="en" dirty="0"/>
              <a:t> Workspace Setup</a:t>
            </a:r>
            <a:endParaRPr dirty="0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108383DE-D28E-9817-58FF-B17E41B5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19" y="431194"/>
            <a:ext cx="5782263" cy="41392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25" y="678347"/>
            <a:ext cx="6338974" cy="36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1061050" y="717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702701"/>
            <a:ext cx="6613950" cy="35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50" y="847775"/>
            <a:ext cx="8621475" cy="31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900" y="474450"/>
            <a:ext cx="3898426" cy="4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776" y="609250"/>
            <a:ext cx="4519324" cy="37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705</Words>
  <Application>Microsoft Macintosh PowerPoint</Application>
  <PresentationFormat>On-screen Show (16:9)</PresentationFormat>
  <Paragraphs>122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Overpass</vt:lpstr>
      <vt:lpstr>Proxima Nova</vt:lpstr>
      <vt:lpstr>Roboto</vt:lpstr>
      <vt:lpstr>Simple Light</vt:lpstr>
      <vt:lpstr>Red Hat widescreen template</vt:lpstr>
      <vt:lpstr>DevOps Culture and Practice Enablement </vt:lpstr>
      <vt:lpstr>Topics</vt:lpstr>
      <vt:lpstr>Lab Setup &amp; Access</vt:lpstr>
      <vt:lpstr>CodeReady Workspace Setup</vt:lpstr>
      <vt:lpstr>CodeReady Workspace Setup</vt:lpstr>
      <vt:lpstr>CodeReady Workspace Setup Cont.</vt:lpstr>
      <vt:lpstr>CodeReady Workspace Setup Cont.</vt:lpstr>
      <vt:lpstr>CodeReady Workspace Setup Cont.</vt:lpstr>
      <vt:lpstr>CodeReady Workspace Setup Cont.</vt:lpstr>
      <vt:lpstr>CodeReady Workspace Setup Cont.</vt:lpstr>
      <vt:lpstr>CodeReady Workspace Setup Completed</vt:lpstr>
      <vt:lpstr>CodeReady Workspace Introduction</vt:lpstr>
      <vt:lpstr>CodeReady Workspace Overview</vt:lpstr>
      <vt:lpstr>Technical Exercise Introduction </vt:lpstr>
      <vt:lpstr>The Big Picture</vt:lpstr>
      <vt:lpstr>Exercise Objectives</vt:lpstr>
      <vt:lpstr>Tools and Frameworks Used</vt:lpstr>
      <vt:lpstr>Exercise Steps (10,000’ View)</vt:lpstr>
      <vt:lpstr>PowerPoint Presentation</vt:lpstr>
      <vt:lpstr>Technical  Hands-on Exercises</vt:lpstr>
      <vt:lpstr>What is this exercise about? </vt:lpstr>
      <vt:lpstr>Why is automation important and how does it help? </vt:lpstr>
      <vt:lpstr>Technical 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3</cp:revision>
  <dcterms:modified xsi:type="dcterms:W3CDTF">2022-05-19T17:40:43Z</dcterms:modified>
</cp:coreProperties>
</file>